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15"/>
  </p:notesMasterIdLst>
  <p:sldIdLst>
    <p:sldId id="256" r:id="rId2"/>
    <p:sldId id="266" r:id="rId3"/>
    <p:sldId id="257" r:id="rId4"/>
    <p:sldId id="267" r:id="rId5"/>
    <p:sldId id="258" r:id="rId6"/>
    <p:sldId id="259" r:id="rId7"/>
    <p:sldId id="260" r:id="rId8"/>
    <p:sldId id="261" r:id="rId9"/>
    <p:sldId id="262" r:id="rId10"/>
    <p:sldId id="264" r:id="rId11"/>
    <p:sldId id="263" r:id="rId12"/>
    <p:sldId id="268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lliams, Trevon A" initials="WTA" lastIdx="1" clrIdx="0">
    <p:extLst>
      <p:ext uri="{19B8F6BF-5375-455C-9EA6-DF929625EA0E}">
        <p15:presenceInfo xmlns:p15="http://schemas.microsoft.com/office/powerpoint/2012/main" userId="S::twill245@uncc.edu::00580eda-fc46-43f5-89f5-c600b3c8c3a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7"/>
  </p:normalViewPr>
  <p:slideViewPr>
    <p:cSldViewPr snapToGrid="0" snapToObjects="1">
      <p:cViewPr>
        <p:scale>
          <a:sx n="110" d="100"/>
          <a:sy n="110" d="100"/>
        </p:scale>
        <p:origin x="6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24T09:48:11.213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F2DAEB-6FC7-0047-9EB3-AD67E42909B4}" type="datetimeFigureOut">
              <a:rPr lang="en-US" smtClean="0"/>
              <a:t>2/24/20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EE23B-55FF-8046-8929-1B10719AB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06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Applications, Presentation, Session, Transport, Network, Data Link, and Physical Layer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EE23B-55FF-8046-8929-1B10719AB70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013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Bypasses firewall rules on certain conditions. If the port is not blocked in the firewall or if the firewall is not blocking based on application layer awareness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EE23B-55FF-8046-8929-1B10719AB70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5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1102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37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778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1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6477686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8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200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3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31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57596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54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06BBD3B-E318-CD4A-89CE-853632CE396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810483D-F3D2-1748-A2C3-2BF9C0E42D1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05279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rt_(computer_networking)" TargetMode="External"/><Relationship Id="rId2" Type="http://schemas.openxmlformats.org/officeDocument/2006/relationships/hyperlink" Target="https://docs.python.org/3.7/howto/socket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wisskyrepo/PayloadsAllTheThings/blob/master/Methodology%20and%20Resources/Reverse%20Shell%20Cheatsheet.md" TargetMode="External"/><Relationship Id="rId7" Type="http://schemas.openxmlformats.org/officeDocument/2006/relationships/hyperlink" Target="https://gtfobins.github.io/" TargetMode="External"/><Relationship Id="rId2" Type="http://schemas.openxmlformats.org/officeDocument/2006/relationships/hyperlink" Target="http://pentestmonkey.net/cheat-sheet/shells/reverse-shell-cheat-shee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olbas-project.github.io/" TargetMode="External"/><Relationship Id="rId5" Type="http://schemas.openxmlformats.org/officeDocument/2006/relationships/hyperlink" Target="https://www.ssh.com/ssh/tunneling" TargetMode="External"/><Relationship Id="rId4" Type="http://schemas.openxmlformats.org/officeDocument/2006/relationships/hyperlink" Target="https://www.sans.edu/student-files/presentations/LVReverseShell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yberskyline.com/events/nc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0FB5C-CB0A-3641-A300-BC481569A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0D9202-5082-694E-9801-8BE746E267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49</a:t>
            </a:r>
            <a:r>
              <a:rPr lang="en-US" sz="2400" baseline="30000" dirty="0"/>
              <a:t>th</a:t>
            </a:r>
            <a:r>
              <a:rPr lang="en-US" sz="2400" dirty="0"/>
              <a:t> Division Education Night</a:t>
            </a:r>
          </a:p>
        </p:txBody>
      </p:sp>
    </p:spTree>
    <p:extLst>
      <p:ext uri="{BB962C8B-B14F-4D97-AF65-F5344CB8AC3E}">
        <p14:creationId xmlns:p14="http://schemas.microsoft.com/office/powerpoint/2010/main" val="386507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8D0CA-5493-C74D-BC06-DB59705F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FE339-D0AD-9E4A-A96A-2EAAF0898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Services need to communicate</a:t>
            </a:r>
          </a:p>
          <a:p>
            <a:r>
              <a:rPr lang="en-US"/>
              <a:t>Understanding how network services work (</a:t>
            </a:r>
            <a:r>
              <a:rPr lang="en-US">
                <a:hlinkClick r:id="rId2"/>
              </a:rPr>
              <a:t>python socket programming</a:t>
            </a:r>
            <a:r>
              <a:rPr lang="en-US"/>
              <a:t>)</a:t>
            </a:r>
          </a:p>
          <a:p>
            <a:r>
              <a:rPr lang="en-US"/>
              <a:t>Tooling to open </a:t>
            </a:r>
            <a:r>
              <a:rPr lang="en-US">
                <a:hlinkClick r:id="rId3"/>
              </a:rPr>
              <a:t>ports</a:t>
            </a:r>
            <a:r>
              <a:rPr lang="en-US"/>
              <a:t> on machines</a:t>
            </a:r>
          </a:p>
          <a:p>
            <a:pPr lvl="1"/>
            <a:r>
              <a:rPr lang="en-US" err="1"/>
              <a:t>Netcat</a:t>
            </a:r>
            <a:endParaRPr lang="en-US"/>
          </a:p>
          <a:p>
            <a:pPr lvl="1"/>
            <a:r>
              <a:rPr lang="en-US"/>
              <a:t>Telnet</a:t>
            </a:r>
          </a:p>
          <a:p>
            <a:pPr lvl="1"/>
            <a:r>
              <a:rPr lang="en-US"/>
              <a:t>Almost any programming language</a:t>
            </a:r>
          </a:p>
          <a:p>
            <a:pPr lvl="1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4F0038-5464-6441-8A07-A69585E49D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955648"/>
            <a:ext cx="5804704" cy="290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94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FE05-4579-534B-9EF4-C66F459EF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Network Abuse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05443-6A99-C648-B478-00E1E70A7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/>
              <a:t>Reverse Shells</a:t>
            </a:r>
          </a:p>
          <a:p>
            <a:pPr lvl="1"/>
            <a:r>
              <a:rPr lang="en-US" sz="2400"/>
              <a:t>Bypass egress firewall rules </a:t>
            </a:r>
          </a:p>
          <a:p>
            <a:pPr lvl="1"/>
            <a:r>
              <a:rPr lang="en-US" sz="2400"/>
              <a:t>Can operate with any protocol combination</a:t>
            </a:r>
          </a:p>
          <a:p>
            <a:r>
              <a:rPr lang="en-US" sz="2400"/>
              <a:t>Port forwarding with SSH</a:t>
            </a:r>
          </a:p>
          <a:p>
            <a:pPr lvl="1"/>
            <a:r>
              <a:rPr lang="en-US" sz="2400"/>
              <a:t>Local port forwarding</a:t>
            </a:r>
          </a:p>
          <a:p>
            <a:pPr lvl="1"/>
            <a:r>
              <a:rPr lang="en-US" sz="2400"/>
              <a:t>Remote port forwarding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5FC258-60BA-C945-81DE-16E3ACCEE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107" y="0"/>
            <a:ext cx="4923099" cy="328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405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76E2-156D-4D49-A825-BB6DA181D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019545"/>
            <a:ext cx="9601200" cy="81890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300" dirty="0"/>
              <a:t>Into the Box</a:t>
            </a:r>
            <a:br>
              <a:rPr lang="en-US" dirty="0"/>
            </a:br>
            <a:r>
              <a:rPr lang="en-US" sz="4000" dirty="0"/>
              <a:t>Registry</a:t>
            </a:r>
            <a:br>
              <a:rPr lang="en-US" dirty="0"/>
            </a:br>
            <a:endParaRPr lang="en-US" sz="3100" i="1" dirty="0"/>
          </a:p>
        </p:txBody>
      </p:sp>
    </p:spTree>
    <p:extLst>
      <p:ext uri="{BB962C8B-B14F-4D97-AF65-F5344CB8AC3E}">
        <p14:creationId xmlns:p14="http://schemas.microsoft.com/office/powerpoint/2010/main" val="865338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94CC1-0CDE-9F44-A9DE-C8A8BB828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225EF-7139-4146-85D2-5415EF7DC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Reverse Shell Cheat Sheet</a:t>
            </a:r>
            <a:r>
              <a:rPr lang="en-US" dirty="0"/>
              <a:t> Pentest monkey</a:t>
            </a:r>
          </a:p>
          <a:p>
            <a:r>
              <a:rPr lang="en-US" dirty="0">
                <a:hlinkClick r:id="rId3"/>
              </a:rPr>
              <a:t>Extensive Reverse Shell Cheat Sheet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PayloadAllTheThings</a:t>
            </a:r>
            <a:endParaRPr lang="en-US" dirty="0"/>
          </a:p>
          <a:p>
            <a:r>
              <a:rPr lang="en-US" dirty="0">
                <a:hlinkClick r:id="rId4"/>
              </a:rPr>
              <a:t>Sans Presentation</a:t>
            </a:r>
            <a:endParaRPr lang="en-US" dirty="0"/>
          </a:p>
          <a:p>
            <a:r>
              <a:rPr lang="en-US" dirty="0">
                <a:hlinkClick r:id="rId5"/>
              </a:rPr>
              <a:t>SSH Tunneling</a:t>
            </a:r>
            <a:endParaRPr lang="en-US" dirty="0"/>
          </a:p>
          <a:p>
            <a:r>
              <a:rPr lang="en-US" dirty="0">
                <a:hlinkClick r:id="rId6"/>
              </a:rPr>
              <a:t>Living off the land</a:t>
            </a:r>
            <a:endParaRPr lang="en-US" dirty="0"/>
          </a:p>
          <a:p>
            <a:r>
              <a:rPr lang="en-US" dirty="0" err="1">
                <a:hlinkClick r:id="rId7"/>
              </a:rPr>
              <a:t>GTFObins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717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8E88E-C7B7-5C4F-AFD9-10C5227BC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C2C6D-CF59-454F-BEC0-4BB244EF5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i="1" dirty="0"/>
              <a:t>We are an ethical hacking club</a:t>
            </a:r>
          </a:p>
          <a:p>
            <a:r>
              <a:rPr lang="en-US" sz="2400" b="1" i="1" dirty="0"/>
              <a:t>We will not be held accountable for the abuse of the concepts taught</a:t>
            </a:r>
          </a:p>
          <a:p>
            <a:r>
              <a:rPr lang="en-US" sz="2400" b="1" i="1" dirty="0"/>
              <a:t>The materials presented is for the education of attendees</a:t>
            </a:r>
          </a:p>
        </p:txBody>
      </p:sp>
    </p:spTree>
    <p:extLst>
      <p:ext uri="{BB962C8B-B14F-4D97-AF65-F5344CB8AC3E}">
        <p14:creationId xmlns:p14="http://schemas.microsoft.com/office/powerpoint/2010/main" val="1253421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2449-B3C7-FB47-B92E-F59B94522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89489-0116-464C-B047-3433C12D6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No competition practice this upcoming Friday and Saturday </a:t>
            </a:r>
            <a:r>
              <a:rPr lang="en-US" dirty="0"/>
              <a:t>(</a:t>
            </a:r>
            <a:r>
              <a:rPr lang="en-US" i="1" dirty="0"/>
              <a:t>Spring Break</a:t>
            </a:r>
            <a:r>
              <a:rPr lang="en-US" dirty="0"/>
              <a:t>)</a:t>
            </a:r>
            <a:endParaRPr lang="en-US" sz="2400" dirty="0"/>
          </a:p>
          <a:p>
            <a:r>
              <a:rPr lang="en-US" sz="2400" dirty="0"/>
              <a:t>Competition Team formation details</a:t>
            </a:r>
          </a:p>
          <a:p>
            <a:r>
              <a:rPr lang="en-US" sz="2400" dirty="0"/>
              <a:t>NCL Codes have been distributed</a:t>
            </a:r>
          </a:p>
          <a:p>
            <a:r>
              <a:rPr lang="en-US" sz="2400" dirty="0"/>
              <a:t>Signing up For NCL - </a:t>
            </a:r>
            <a:r>
              <a:rPr lang="en-US" sz="2400" dirty="0">
                <a:hlinkClick r:id="rId2"/>
              </a:rPr>
              <a:t>https://cyberskyline.com/events/ncl</a:t>
            </a:r>
            <a:endParaRPr lang="en-US" sz="2400" dirty="0"/>
          </a:p>
          <a:p>
            <a:r>
              <a:rPr lang="en-US" sz="2400" dirty="0"/>
              <a:t>Lab Hours are pinned in the #lab channel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812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CF4BC-8CC9-1443-8D30-B0A42C538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C67E7-DF6B-0F49-8EDB-C3BD27A56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724400" cy="3581400"/>
          </a:xfrm>
        </p:spPr>
        <p:txBody>
          <a:bodyPr/>
          <a:lstStyle/>
          <a:p>
            <a:r>
              <a:rPr lang="en-US" sz="2400" dirty="0" err="1"/>
              <a:t>Blackmanta</a:t>
            </a:r>
            <a:r>
              <a:rPr lang="en-US" sz="2400" dirty="0"/>
              <a:t> (</a:t>
            </a:r>
            <a:r>
              <a:rPr lang="en-US" sz="2400" i="1" dirty="0"/>
              <a:t>slack</a:t>
            </a:r>
            <a:r>
              <a:rPr lang="en-US" sz="2400" dirty="0"/>
              <a:t>) Trevon (</a:t>
            </a:r>
            <a:r>
              <a:rPr lang="en-US" sz="2400" i="1" dirty="0"/>
              <a:t>IRL</a:t>
            </a:r>
            <a:r>
              <a:rPr lang="en-US" sz="2400" dirty="0"/>
              <a:t>)</a:t>
            </a:r>
          </a:p>
          <a:p>
            <a:r>
              <a:rPr lang="en-US" sz="2400" dirty="0"/>
              <a:t>Graduate Student</a:t>
            </a:r>
          </a:p>
          <a:p>
            <a:r>
              <a:rPr lang="en-US" sz="2400" dirty="0"/>
              <a:t>Competition Enthusiast</a:t>
            </a:r>
          </a:p>
          <a:p>
            <a:r>
              <a:rPr lang="en-US" sz="2400" dirty="0"/>
              <a:t>Linux Junky</a:t>
            </a:r>
          </a:p>
          <a:p>
            <a:r>
              <a:rPr lang="en-US" sz="2400" dirty="0"/>
              <a:t>Professional Lurker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89C872-2D3C-424F-978B-664AFAAD9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800" y="2260600"/>
            <a:ext cx="31750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16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200A8-B86F-9D47-9F88-190EF04EE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F0D7A-FE35-E840-B68A-35F3D873D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Passive and Active scanning</a:t>
            </a:r>
          </a:p>
          <a:p>
            <a:r>
              <a:rPr lang="en-US" sz="2400" dirty="0"/>
              <a:t>Nmap can be used for finding open ports</a:t>
            </a:r>
          </a:p>
          <a:p>
            <a:pPr lvl="1"/>
            <a:r>
              <a:rPr lang="en-US" dirty="0" err="1"/>
              <a:t>nmap</a:t>
            </a:r>
            <a:r>
              <a:rPr lang="en-US" dirty="0"/>
              <a:t> –T4 –A [IP OF MACHINE] –</a:t>
            </a:r>
            <a:r>
              <a:rPr lang="en-US" dirty="0" err="1"/>
              <a:t>Pn</a:t>
            </a:r>
            <a:endParaRPr lang="en-US" sz="2400" dirty="0"/>
          </a:p>
          <a:p>
            <a:r>
              <a:rPr lang="en-US" sz="2400" dirty="0"/>
              <a:t>Key ideas of Enumeration</a:t>
            </a:r>
          </a:p>
          <a:p>
            <a:pPr lvl="1"/>
            <a:r>
              <a:rPr lang="en-US" sz="2400" dirty="0" err="1"/>
              <a:t>Dirb</a:t>
            </a:r>
            <a:r>
              <a:rPr lang="en-US" sz="2400" dirty="0"/>
              <a:t>, </a:t>
            </a:r>
            <a:r>
              <a:rPr lang="en-US" sz="2400" dirty="0" err="1"/>
              <a:t>Dirbuster</a:t>
            </a:r>
            <a:r>
              <a:rPr lang="en-US" sz="2400" dirty="0"/>
              <a:t>, </a:t>
            </a:r>
            <a:r>
              <a:rPr lang="en-US" sz="2400" dirty="0" err="1"/>
              <a:t>gobuster</a:t>
            </a:r>
            <a:r>
              <a:rPr lang="en-US" sz="2400" dirty="0"/>
              <a:t>, </a:t>
            </a:r>
            <a:r>
              <a:rPr lang="en-US" sz="2400" dirty="0" err="1"/>
              <a:t>Fuzzers</a:t>
            </a:r>
            <a:r>
              <a:rPr lang="en-US" sz="2400" dirty="0"/>
              <a:t> (</a:t>
            </a:r>
            <a:r>
              <a:rPr lang="en-US" sz="2400" dirty="0" err="1"/>
              <a:t>burpsuite</a:t>
            </a:r>
            <a:r>
              <a:rPr lang="en-US" sz="2400" dirty="0"/>
              <a:t>, zap)</a:t>
            </a:r>
          </a:p>
          <a:p>
            <a:r>
              <a:rPr lang="en-US" sz="2400" dirty="0"/>
              <a:t>HTB </a:t>
            </a:r>
            <a:r>
              <a:rPr lang="en-US" sz="2400" dirty="0" err="1"/>
              <a:t>Traverxec</a:t>
            </a:r>
            <a:r>
              <a:rPr lang="en-US" sz="2400" dirty="0"/>
              <a:t> </a:t>
            </a:r>
          </a:p>
          <a:p>
            <a:pPr lvl="1"/>
            <a:r>
              <a:rPr lang="en-US" sz="2400" i="1" dirty="0"/>
              <a:t>walk through to getting user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53B7A4-ED86-F945-B787-C8845EA75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9208" y="3784600"/>
            <a:ext cx="31750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204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586E2CC-63E0-9D48-BC9D-CFB4A78E5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1436707"/>
            <a:ext cx="3886200" cy="398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069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FC49-3877-6B43-B71D-AD40DB361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405535"/>
            <a:ext cx="10178322" cy="1492132"/>
          </a:xfrm>
        </p:spPr>
        <p:txBody>
          <a:bodyPr/>
          <a:lstStyle/>
          <a:p>
            <a:r>
              <a:rPr lang="en-US"/>
              <a:t>Networking Crash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EDBBC-4A33-A14F-881E-1A5FC4269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Understand how systems communicate</a:t>
            </a:r>
          </a:p>
          <a:p>
            <a:r>
              <a:rPr lang="en-US" sz="2400"/>
              <a:t>Foundational understanding is important</a:t>
            </a:r>
          </a:p>
          <a:p>
            <a:r>
              <a:rPr lang="en-US" sz="2400"/>
              <a:t>Find or report network abuse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123F1-9EDC-1742-B110-BC652A5C5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057" y="4956302"/>
            <a:ext cx="3377890" cy="184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967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8FE56-D3D2-1244-AE34-8786D9E78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OSI Model </a:t>
            </a:r>
            <a:r>
              <a:rPr lang="en-US" sz="2600"/>
              <a:t>(open system interconnection)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8CD14-A065-9849-90D6-18A2F2ABD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5665808" cy="3581400"/>
          </a:xfrm>
        </p:spPr>
        <p:txBody>
          <a:bodyPr/>
          <a:lstStyle/>
          <a:p>
            <a:r>
              <a:rPr lang="en-US"/>
              <a:t>TCP/IP Model</a:t>
            </a:r>
          </a:p>
          <a:p>
            <a:pPr lvl="1"/>
            <a:r>
              <a:rPr lang="en-US"/>
              <a:t>Link</a:t>
            </a:r>
          </a:p>
          <a:p>
            <a:pPr lvl="1"/>
            <a:r>
              <a:rPr lang="en-US"/>
              <a:t>Network</a:t>
            </a:r>
          </a:p>
          <a:p>
            <a:pPr lvl="1"/>
            <a:r>
              <a:rPr lang="en-US"/>
              <a:t>Transport</a:t>
            </a:r>
          </a:p>
          <a:p>
            <a:pPr lvl="1"/>
            <a:r>
              <a:rPr lang="en-US"/>
              <a:t>Application</a:t>
            </a:r>
          </a:p>
          <a:p>
            <a:r>
              <a:rPr lang="en-US"/>
              <a:t>TCP and UDP</a:t>
            </a:r>
          </a:p>
          <a:p>
            <a:r>
              <a:rPr lang="en-US" i="1"/>
              <a:t>What ports are listening on your computer?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018F2D-6FAE-AB4E-8319-013D7F7A1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9509" y="2999657"/>
            <a:ext cx="2700840" cy="385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398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FDC6E-EFF9-994D-A7F7-0EFDB2181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9EE63-7977-354C-AEDB-EC09E4C58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(LAN) Local area network</a:t>
            </a:r>
          </a:p>
          <a:p>
            <a:r>
              <a:rPr lang="en-US" sz="2400"/>
              <a:t>(WAN) Wide area network</a:t>
            </a:r>
          </a:p>
          <a:p>
            <a:r>
              <a:rPr lang="en-US" sz="2400"/>
              <a:t>(WLAN) Wireless local area networks</a:t>
            </a:r>
          </a:p>
          <a:p>
            <a:pPr marL="0" indent="0">
              <a:buNone/>
            </a:pPr>
            <a:endParaRPr lang="en-US" sz="2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DF2620-A5F6-2843-BC7E-CF1ACA389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693" y="3797300"/>
            <a:ext cx="5210939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65598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{06F9C4CF-2102-9346-A6AB-1C05B7112949}tf10001071</Template>
  <TotalTime>355</TotalTime>
  <Words>337</Words>
  <Application>Microsoft Macintosh PowerPoint</Application>
  <PresentationFormat>Widescreen</PresentationFormat>
  <Paragraphs>68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Impact</vt:lpstr>
      <vt:lpstr>Badge</vt:lpstr>
      <vt:lpstr>Networking</vt:lpstr>
      <vt:lpstr>Disclaimer</vt:lpstr>
      <vt:lpstr>Announcements</vt:lpstr>
      <vt:lpstr>Who am I</vt:lpstr>
      <vt:lpstr>Recap </vt:lpstr>
      <vt:lpstr>PowerPoint Presentation</vt:lpstr>
      <vt:lpstr>Networking Crash Course</vt:lpstr>
      <vt:lpstr>OSI Model (open system interconnection)</vt:lpstr>
      <vt:lpstr>Types of Networks</vt:lpstr>
      <vt:lpstr>Services</vt:lpstr>
      <vt:lpstr>Network Abuse</vt:lpstr>
      <vt:lpstr>Into the Box Registry 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Networking</dc:title>
  <dc:creator>Williams, Trevon A</dc:creator>
  <cp:lastModifiedBy>Williams, Trevon A</cp:lastModifiedBy>
  <cp:revision>11</cp:revision>
  <dcterms:created xsi:type="dcterms:W3CDTF">2020-02-24T14:30:09Z</dcterms:created>
  <dcterms:modified xsi:type="dcterms:W3CDTF">2020-02-24T20:25:34Z</dcterms:modified>
</cp:coreProperties>
</file>

<file path=docProps/thumbnail.jpeg>
</file>